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handoutMasterIdLst>
    <p:handoutMasterId r:id="rId20"/>
  </p:handoutMasterIdLst>
  <p:sldIdLst>
    <p:sldId id="256" r:id="rId2"/>
    <p:sldId id="257" r:id="rId3"/>
    <p:sldId id="272" r:id="rId4"/>
    <p:sldId id="258" r:id="rId5"/>
    <p:sldId id="259" r:id="rId6"/>
    <p:sldId id="273" r:id="rId7"/>
    <p:sldId id="260" r:id="rId8"/>
    <p:sldId id="261" r:id="rId9"/>
    <p:sldId id="262" r:id="rId10"/>
    <p:sldId id="263" r:id="rId11"/>
    <p:sldId id="264" r:id="rId12"/>
    <p:sldId id="265" r:id="rId13"/>
    <p:sldId id="266" r:id="rId14"/>
    <p:sldId id="267" r:id="rId15"/>
    <p:sldId id="268" r:id="rId16"/>
    <p:sldId id="269" r:id="rId17"/>
    <p:sldId id="270"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1000" autoAdjust="0"/>
  </p:normalViewPr>
  <p:slideViewPr>
    <p:cSldViewPr>
      <p:cViewPr varScale="1">
        <p:scale>
          <a:sx n="65" d="100"/>
          <a:sy n="65" d="100"/>
        </p:scale>
        <p:origin x="-172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3BF1DFF-516D-4426-AD5D-B55F61159C4D}" type="datetimeFigureOut">
              <a:rPr lang="en-US" smtClean="0"/>
              <a:t>10/7/2010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8884649-E611-43F0-954D-2F1889650B57}" type="slidenum">
              <a:rPr lang="en-US" smtClean="0"/>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2E2F673-50BB-44B7-9C44-244A6B11DCAE}" type="datetimeFigureOut">
              <a:rPr lang="en-US" smtClean="0"/>
              <a:t>10/7/2010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423202F-F359-4CA0-8D85-DC64E5449C08}"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423202F-F359-4CA0-8D85-DC64E5449C08}" type="slidenum">
              <a:rPr lang="en-US" smtClean="0"/>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third branch of the Civil War army was the Cavalry, and this is depicted in a charge on the other pedestal.  Cavalry was used to scout and harass the enemy, and- to maneuver and outflank enemy units in battle.  They terrified the infantry, and fell victim to the artillery.  I wonder why this branch was kept in action so long after advances in weaponry made it obsolete?  The end of the Civil War saw trench warfare the likes of which would only ever be seen again in WWI.</a:t>
            </a:r>
            <a:endParaRPr lang="en-US" dirty="0"/>
          </a:p>
        </p:txBody>
      </p:sp>
      <p:sp>
        <p:nvSpPr>
          <p:cNvPr id="4" name="Slide Number Placeholder 3"/>
          <p:cNvSpPr>
            <a:spLocks noGrp="1"/>
          </p:cNvSpPr>
          <p:nvPr>
            <p:ph type="sldNum" sz="quarter" idx="10"/>
          </p:nvPr>
        </p:nvSpPr>
        <p:spPr/>
        <p:txBody>
          <a:bodyPr/>
          <a:lstStyle/>
          <a:p>
            <a:fld id="{D423202F-F359-4CA0-8D85-DC64E5449C08}" type="slidenum">
              <a:rPr lang="en-US" smtClean="0"/>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questions ?  The officer signals the charge.</a:t>
            </a:r>
            <a:endParaRPr lang="en-US" dirty="0"/>
          </a:p>
        </p:txBody>
      </p:sp>
      <p:sp>
        <p:nvSpPr>
          <p:cNvPr id="4" name="Slide Number Placeholder 3"/>
          <p:cNvSpPr>
            <a:spLocks noGrp="1"/>
          </p:cNvSpPr>
          <p:nvPr>
            <p:ph type="sldNum" sz="quarter" idx="10"/>
          </p:nvPr>
        </p:nvSpPr>
        <p:spPr/>
        <p:txBody>
          <a:bodyPr/>
          <a:lstStyle/>
          <a:p>
            <a:fld id="{D423202F-F359-4CA0-8D85-DC64E5449C08}" type="slidenum">
              <a:rPr lang="en-US" smtClean="0"/>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Details… The bugler relays the command</a:t>
            </a:r>
            <a:endParaRPr lang="en-US" dirty="0"/>
          </a:p>
        </p:txBody>
      </p:sp>
      <p:sp>
        <p:nvSpPr>
          <p:cNvPr id="4" name="Slide Number Placeholder 3"/>
          <p:cNvSpPr>
            <a:spLocks noGrp="1"/>
          </p:cNvSpPr>
          <p:nvPr>
            <p:ph type="sldNum" sz="quarter" idx="10"/>
          </p:nvPr>
        </p:nvSpPr>
        <p:spPr/>
        <p:txBody>
          <a:bodyPr/>
          <a:lstStyle/>
          <a:p>
            <a:fld id="{D423202F-F359-4CA0-8D85-DC64E5449C08}" type="slidenum">
              <a:rPr lang="en-US" smtClean="0"/>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Details- The sergeant shows confidence on the outside.  Crossed swords are still</a:t>
            </a:r>
            <a:r>
              <a:rPr lang="en-US" baseline="0" dirty="0" smtClean="0"/>
              <a:t> the insignia of the Armored Cavalry.</a:t>
            </a:r>
            <a:endParaRPr lang="en-US" dirty="0"/>
          </a:p>
        </p:txBody>
      </p:sp>
      <p:sp>
        <p:nvSpPr>
          <p:cNvPr id="4" name="Slide Number Placeholder 3"/>
          <p:cNvSpPr>
            <a:spLocks noGrp="1"/>
          </p:cNvSpPr>
          <p:nvPr>
            <p:ph type="sldNum" sz="quarter" idx="10"/>
          </p:nvPr>
        </p:nvSpPr>
        <p:spPr/>
        <p:txBody>
          <a:bodyPr/>
          <a:lstStyle/>
          <a:p>
            <a:fld id="{D423202F-F359-4CA0-8D85-DC64E5449C08}" type="slidenum">
              <a:rPr lang="en-US" smtClean="0"/>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Details-  Other</a:t>
            </a:r>
            <a:r>
              <a:rPr lang="en-US" baseline="0" dirty="0" smtClean="0"/>
              <a:t> riders take positions and spread out like a flight of fighter aircraft</a:t>
            </a:r>
            <a:endParaRPr lang="en-US" dirty="0"/>
          </a:p>
        </p:txBody>
      </p:sp>
      <p:sp>
        <p:nvSpPr>
          <p:cNvPr id="4" name="Slide Number Placeholder 3"/>
          <p:cNvSpPr>
            <a:spLocks noGrp="1"/>
          </p:cNvSpPr>
          <p:nvPr>
            <p:ph type="sldNum" sz="quarter" idx="10"/>
          </p:nvPr>
        </p:nvSpPr>
        <p:spPr/>
        <p:txBody>
          <a:bodyPr/>
          <a:lstStyle/>
          <a:p>
            <a:fld id="{D423202F-F359-4CA0-8D85-DC64E5449C08}" type="slidenum">
              <a:rPr lang="en-US" smtClean="0"/>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Details- And always, their unit flag travels with them bearing their identity.  As we’d sing while we marched in all the different units that I served with,  “Every where</a:t>
            </a:r>
            <a:r>
              <a:rPr lang="en-US" baseline="0" dirty="0" smtClean="0"/>
              <a:t> we go… people want to know… who we are- where we come from… and so we tell them… WE ARE … “    American soldiers who’ve volunteered to serve and fight and risk our lives for a government of our own- a government that can act only with our consent and would only send us on missions worth</a:t>
            </a:r>
            <a:endParaRPr lang="en-US" dirty="0"/>
          </a:p>
        </p:txBody>
      </p:sp>
      <p:sp>
        <p:nvSpPr>
          <p:cNvPr id="4" name="Slide Number Placeholder 3"/>
          <p:cNvSpPr>
            <a:spLocks noGrp="1"/>
          </p:cNvSpPr>
          <p:nvPr>
            <p:ph type="sldNum" sz="quarter" idx="10"/>
          </p:nvPr>
        </p:nvSpPr>
        <p:spPr/>
        <p:txBody>
          <a:bodyPr/>
          <a:lstStyle/>
          <a:p>
            <a:fld id="{D423202F-F359-4CA0-8D85-DC64E5449C08}" type="slidenum">
              <a:rPr lang="en-US" smtClean="0"/>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Where Else ? Our</a:t>
            </a:r>
            <a:r>
              <a:rPr lang="en-US" baseline="0" dirty="0" smtClean="0"/>
              <a:t> very lives.  Why else would we fight ?  It’s interesting that the Grant Memorial is on the opposite end of the mall from the Memorial to the president who worked with Grant to preserve the Union and set other men free- Abraham Lincoln.  This theme is spoken to by the quotes and sculptures on the walls of WWII, the photos and numbers on the Korean War Memorial, the names on the Vietnam Wall, the hundreds of thousands of white headstones at Arlington National Cemetery, The Air Force and Marine Corps Memorials, and all the men and women in uniform that we’ll see around Washington and meet at the Pentagon.</a:t>
            </a:r>
            <a:endParaRPr lang="en-US" dirty="0"/>
          </a:p>
        </p:txBody>
      </p:sp>
      <p:sp>
        <p:nvSpPr>
          <p:cNvPr id="4" name="Slide Number Placeholder 3"/>
          <p:cNvSpPr>
            <a:spLocks noGrp="1"/>
          </p:cNvSpPr>
          <p:nvPr>
            <p:ph type="sldNum" sz="quarter" idx="10"/>
          </p:nvPr>
        </p:nvSpPr>
        <p:spPr/>
        <p:txBody>
          <a:bodyPr/>
          <a:lstStyle/>
          <a:p>
            <a:fld id="{D423202F-F359-4CA0-8D85-DC64E5449C08}" type="slidenum">
              <a:rPr lang="en-US" smtClean="0"/>
              <a:t>17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What is the meaning of your theme- Consent of the Governed…</a:t>
            </a:r>
            <a:r>
              <a:rPr lang="en-US" dirty="0" smtClean="0"/>
              <a:t>This</a:t>
            </a:r>
            <a:r>
              <a:rPr lang="en-US" baseline="0" dirty="0" smtClean="0"/>
              <a:t> is Ulysses S. Grant upon his horse on a pedestal that shows a column of infantry marching towards battle.  Grant was a West Point graduate who served in the Mexican War, left the military and then volunteered for service again at the beginning of the Civil War.  On battlefields in the West, he proved that he could lead his troops to victory and was appointed Commander in Chief of Union forces following the Battle of Gettysburg.   While there was a draft by this time, the vast majority of those who served were volunteers.  When a country goes to war, what greater proof is there of the “consent of the governed”  than those who volunteer to risk their lives for their country.  ?</a:t>
            </a:r>
            <a:endParaRPr lang="en-US" dirty="0" smtClean="0"/>
          </a:p>
          <a:p>
            <a:endParaRPr lang="en-US" dirty="0"/>
          </a:p>
        </p:txBody>
      </p:sp>
      <p:sp>
        <p:nvSpPr>
          <p:cNvPr id="4" name="Slide Number Placeholder 3"/>
          <p:cNvSpPr>
            <a:spLocks noGrp="1"/>
          </p:cNvSpPr>
          <p:nvPr>
            <p:ph type="sldNum" sz="quarter" idx="10"/>
          </p:nvPr>
        </p:nvSpPr>
        <p:spPr/>
        <p:txBody>
          <a:bodyPr/>
          <a:lstStyle/>
          <a:p>
            <a:fld id="{D423202F-F359-4CA0-8D85-DC64E5449C08}" type="slidenum">
              <a:rPr lang="en-US" smtClean="0"/>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does the theme</a:t>
            </a:r>
            <a:r>
              <a:rPr lang="en-US" baseline="0" dirty="0" smtClean="0"/>
              <a:t> mean to you personally ?  At a different time in History, I volunteered and served in the U.S. Army.  I was an engineer officer- and commanded a company of about 120 men in the Ohio Army National Guard.  We were never deployed to combat, but came very close during the first Gulf War.  As we prepared to go on a moment’s notice, and to leave our families and careers I had one greatest concern.</a:t>
            </a:r>
            <a:endParaRPr lang="en-US" dirty="0"/>
          </a:p>
        </p:txBody>
      </p:sp>
      <p:sp>
        <p:nvSpPr>
          <p:cNvPr id="4" name="Slide Number Placeholder 3"/>
          <p:cNvSpPr>
            <a:spLocks noGrp="1"/>
          </p:cNvSpPr>
          <p:nvPr>
            <p:ph type="sldNum" sz="quarter" idx="10"/>
          </p:nvPr>
        </p:nvSpPr>
        <p:spPr/>
        <p:txBody>
          <a:bodyPr/>
          <a:lstStyle/>
          <a:p>
            <a:fld id="{D423202F-F359-4CA0-8D85-DC64E5449C08}" type="slidenum">
              <a:rPr lang="en-US" smtClean="0"/>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How is the theme shown in the memorial ?  Have</a:t>
            </a:r>
            <a:r>
              <a:rPr lang="en-US" baseline="0" dirty="0" smtClean="0"/>
              <a:t> I prepared my men, and can I lead my soldiers to Iraq and back again safely- to accomplish our mission and go from citizen to soldier to citizen again when returning to our families and careers ?  In this column of Infantry, I see trust.  These men trust each other, they trust their leaders, and they trust in the importance of the deadly mission they’ve been tasked to accomplish by their government. </a:t>
            </a:r>
            <a:endParaRPr lang="en-US" dirty="0"/>
          </a:p>
        </p:txBody>
      </p:sp>
      <p:sp>
        <p:nvSpPr>
          <p:cNvPr id="4" name="Slide Number Placeholder 3"/>
          <p:cNvSpPr>
            <a:spLocks noGrp="1"/>
          </p:cNvSpPr>
          <p:nvPr>
            <p:ph type="sldNum" sz="quarter" idx="10"/>
          </p:nvPr>
        </p:nvSpPr>
        <p:spPr/>
        <p:txBody>
          <a:bodyPr/>
          <a:lstStyle/>
          <a:p>
            <a:fld id="{D423202F-F359-4CA0-8D85-DC64E5449C08}" type="slidenum">
              <a:rPr lang="en-US" smtClean="0"/>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stories were told by the details of the memorial?  Close up, I see soldiers of</a:t>
            </a:r>
            <a:r>
              <a:rPr lang="en-US" baseline="0" dirty="0" smtClean="0"/>
              <a:t> all ages and ranks.  Kepi hats worn uniformly, two younger soldiers lead a drummer boy, and are accompanied by a more veteran sergeant.  Muskets on shoulders and canteens at their waists, they seem to be a proud unit on a purposeful road march.</a:t>
            </a:r>
            <a:endParaRPr lang="en-US" dirty="0"/>
          </a:p>
        </p:txBody>
      </p:sp>
      <p:sp>
        <p:nvSpPr>
          <p:cNvPr id="4" name="Slide Number Placeholder 3"/>
          <p:cNvSpPr>
            <a:spLocks noGrp="1"/>
          </p:cNvSpPr>
          <p:nvPr>
            <p:ph type="sldNum" sz="quarter" idx="10"/>
          </p:nvPr>
        </p:nvSpPr>
        <p:spPr/>
        <p:txBody>
          <a:bodyPr/>
          <a:lstStyle/>
          <a:p>
            <a:fld id="{D423202F-F359-4CA0-8D85-DC64E5449C08}" type="slidenum">
              <a:rPr lang="en-US" smtClean="0"/>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How did you connect personally with the theme ?  On the other side of the pedestal, this group of infantry has reached</a:t>
            </a:r>
            <a:r>
              <a:rPr lang="en-US" baseline="0" dirty="0" smtClean="0"/>
              <a:t> the fight.  They’ve fixed bayonets, and are being led into the field of battle by their officer. He is the one with the sword and the shoulder bars.  That would’ve been me.  I’d like to think that I’d have had the courage to lead from the front.</a:t>
            </a:r>
            <a:endParaRPr lang="en-US" dirty="0"/>
          </a:p>
        </p:txBody>
      </p:sp>
      <p:sp>
        <p:nvSpPr>
          <p:cNvPr id="4" name="Slide Number Placeholder 3"/>
          <p:cNvSpPr>
            <a:spLocks noGrp="1"/>
          </p:cNvSpPr>
          <p:nvPr>
            <p:ph type="sldNum" sz="quarter" idx="10"/>
          </p:nvPr>
        </p:nvSpPr>
        <p:spPr/>
        <p:txBody>
          <a:bodyPr/>
          <a:lstStyle/>
          <a:p>
            <a:fld id="{D423202F-F359-4CA0-8D85-DC64E5449C08}" type="slidenum">
              <a:rPr lang="en-US" smtClean="0"/>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Other people ?  On a side pedestal is a statue of another branch of the Civil War Military- the artillery.  Here a gun crew slogs forward through mud and through direct fire to position their cannon to support the infantry.  I stepped up onto the wall to take close up photos and was directed off by a police</a:t>
            </a:r>
            <a:r>
              <a:rPr lang="en-US" baseline="0" dirty="0" smtClean="0"/>
              <a:t> officer.  Group photos of a scout troop were being taken on the monument steps, and the Scoutmaster followed up with a talk about grant.  Otherwise the only people who seemed to take an interest in these statues were foreigners.</a:t>
            </a:r>
            <a:endParaRPr lang="en-US" dirty="0"/>
          </a:p>
        </p:txBody>
      </p:sp>
      <p:sp>
        <p:nvSpPr>
          <p:cNvPr id="4" name="Slide Number Placeholder 3"/>
          <p:cNvSpPr>
            <a:spLocks noGrp="1"/>
          </p:cNvSpPr>
          <p:nvPr>
            <p:ph type="sldNum" sz="quarter" idx="10"/>
          </p:nvPr>
        </p:nvSpPr>
        <p:spPr/>
        <p:txBody>
          <a:bodyPr/>
          <a:lstStyle/>
          <a:p>
            <a:fld id="{D423202F-F359-4CA0-8D85-DC64E5449C08}" type="slidenum">
              <a:rPr lang="en-US" smtClean="0"/>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questions were you able to answer ?  I saw</a:t>
            </a:r>
            <a:r>
              <a:rPr lang="en-US" baseline="0" dirty="0" smtClean="0"/>
              <a:t> a band of brothers in these statues.  Clearly the sculptor had military experience. These men fought for each other even more than they fought for their country.  Here the veteran keeps an eye out for a rookie as they ride the ammunition wagon ahead of the cannon.</a:t>
            </a:r>
            <a:endParaRPr lang="en-US" dirty="0"/>
          </a:p>
        </p:txBody>
      </p:sp>
      <p:sp>
        <p:nvSpPr>
          <p:cNvPr id="4" name="Slide Number Placeholder 3"/>
          <p:cNvSpPr>
            <a:spLocks noGrp="1"/>
          </p:cNvSpPr>
          <p:nvPr>
            <p:ph type="sldNum" sz="quarter" idx="10"/>
          </p:nvPr>
        </p:nvSpPr>
        <p:spPr/>
        <p:txBody>
          <a:bodyPr/>
          <a:lstStyle/>
          <a:p>
            <a:fld id="{D423202F-F359-4CA0-8D85-DC64E5449C08}" type="slidenum">
              <a:rPr lang="en-US" smtClean="0"/>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a:t>
            </a:r>
            <a:r>
              <a:rPr lang="en-US" baseline="0" dirty="0" smtClean="0"/>
              <a:t> the lead carriage of an artillery battery judging by the </a:t>
            </a:r>
            <a:r>
              <a:rPr lang="en-US" baseline="0" dirty="0" err="1" smtClean="0"/>
              <a:t>guidon</a:t>
            </a:r>
            <a:r>
              <a:rPr lang="en-US" baseline="0" dirty="0" smtClean="0"/>
              <a:t>, the pennant held aloft for other teams to follow.  It seems if the </a:t>
            </a:r>
            <a:r>
              <a:rPr lang="en-US" baseline="0" dirty="0" err="1" smtClean="0"/>
              <a:t>guidon</a:t>
            </a:r>
            <a:r>
              <a:rPr lang="en-US" baseline="0" dirty="0" smtClean="0"/>
              <a:t> bearer has been struck by a bullet or shrapnel as have the horses who seem in a fury or a panic.  I wonder how this man came to carry the unit flag ?  I wonder what instructions they’ve been given and if they can carry on independently?  I wonder how horses are trained for war?</a:t>
            </a:r>
            <a:endParaRPr lang="en-US" dirty="0"/>
          </a:p>
        </p:txBody>
      </p:sp>
      <p:sp>
        <p:nvSpPr>
          <p:cNvPr id="4" name="Slide Number Placeholder 3"/>
          <p:cNvSpPr>
            <a:spLocks noGrp="1"/>
          </p:cNvSpPr>
          <p:nvPr>
            <p:ph type="sldNum" sz="quarter" idx="10"/>
          </p:nvPr>
        </p:nvSpPr>
        <p:spPr/>
        <p:txBody>
          <a:bodyPr/>
          <a:lstStyle/>
          <a:p>
            <a:fld id="{D423202F-F359-4CA0-8D85-DC64E5449C08}" type="slidenum">
              <a:rPr lang="en-US" smtClean="0"/>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391A09C-5022-4073-B1C8-18859941EB3D}" type="datetimeFigureOut">
              <a:rPr lang="en-US" smtClean="0"/>
              <a:pPr/>
              <a:t>10/7/2010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C5DCE6-4D4A-4B1B-8CA6-B3A6D44B47F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391A09C-5022-4073-B1C8-18859941EB3D}" type="datetimeFigureOut">
              <a:rPr lang="en-US" smtClean="0"/>
              <a:pPr/>
              <a:t>10/7/2010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C5DCE6-4D4A-4B1B-8CA6-B3A6D44B47F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391A09C-5022-4073-B1C8-18859941EB3D}" type="datetimeFigureOut">
              <a:rPr lang="en-US" smtClean="0"/>
              <a:pPr/>
              <a:t>10/7/2010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C5DCE6-4D4A-4B1B-8CA6-B3A6D44B47F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391A09C-5022-4073-B1C8-18859941EB3D}" type="datetimeFigureOut">
              <a:rPr lang="en-US" smtClean="0"/>
              <a:pPr/>
              <a:t>10/7/2010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C5DCE6-4D4A-4B1B-8CA6-B3A6D44B47F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391A09C-5022-4073-B1C8-18859941EB3D}" type="datetimeFigureOut">
              <a:rPr lang="en-US" smtClean="0"/>
              <a:pPr/>
              <a:t>10/7/2010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C5DCE6-4D4A-4B1B-8CA6-B3A6D44B47F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391A09C-5022-4073-B1C8-18859941EB3D}" type="datetimeFigureOut">
              <a:rPr lang="en-US" smtClean="0"/>
              <a:pPr/>
              <a:t>10/7/2010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C5DCE6-4D4A-4B1B-8CA6-B3A6D44B47F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391A09C-5022-4073-B1C8-18859941EB3D}" type="datetimeFigureOut">
              <a:rPr lang="en-US" smtClean="0"/>
              <a:pPr/>
              <a:t>10/7/2010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9C5DCE6-4D4A-4B1B-8CA6-B3A6D44B47F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391A09C-5022-4073-B1C8-18859941EB3D}" type="datetimeFigureOut">
              <a:rPr lang="en-US" smtClean="0"/>
              <a:pPr/>
              <a:t>10/7/2010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9C5DCE6-4D4A-4B1B-8CA6-B3A6D44B47F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91A09C-5022-4073-B1C8-18859941EB3D}" type="datetimeFigureOut">
              <a:rPr lang="en-US" smtClean="0"/>
              <a:pPr/>
              <a:t>10/7/2010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9C5DCE6-4D4A-4B1B-8CA6-B3A6D44B47F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391A09C-5022-4073-B1C8-18859941EB3D}" type="datetimeFigureOut">
              <a:rPr lang="en-US" smtClean="0"/>
              <a:pPr/>
              <a:t>10/7/2010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C5DCE6-4D4A-4B1B-8CA6-B3A6D44B47F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391A09C-5022-4073-B1C8-18859941EB3D}" type="datetimeFigureOut">
              <a:rPr lang="en-US" smtClean="0"/>
              <a:pPr/>
              <a:t>10/7/2010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C5DCE6-4D4A-4B1B-8CA6-B3A6D44B47F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91A09C-5022-4073-B1C8-18859941EB3D}" type="datetimeFigureOut">
              <a:rPr lang="en-US" smtClean="0"/>
              <a:pPr/>
              <a:t>10/7/2010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C5DCE6-4D4A-4B1B-8CA6-B3A6D44B47F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ngi\Pictures\Nikon Transfer\AntietamDC01\AntietamDC_178.JPG"/>
          <p:cNvPicPr>
            <a:picLocks noChangeAspect="1" noChangeArrowheads="1"/>
          </p:cNvPicPr>
          <p:nvPr/>
        </p:nvPicPr>
        <p:blipFill>
          <a:blip r:embed="rId2" cstate="print"/>
          <a:srcRect/>
          <a:stretch>
            <a:fillRect/>
          </a:stretch>
        </p:blipFill>
        <p:spPr bwMode="auto">
          <a:xfrm>
            <a:off x="0" y="392373"/>
            <a:ext cx="9144000" cy="6073254"/>
          </a:xfrm>
          <a:prstGeom prst="rect">
            <a:avLst/>
          </a:prstGeom>
          <a:noFill/>
        </p:spPr>
      </p:pic>
      <p:sp>
        <p:nvSpPr>
          <p:cNvPr id="2" name="Title 1"/>
          <p:cNvSpPr>
            <a:spLocks noGrp="1"/>
          </p:cNvSpPr>
          <p:nvPr>
            <p:ph type="ctrTitle"/>
          </p:nvPr>
        </p:nvSpPr>
        <p:spPr>
          <a:xfrm>
            <a:off x="0" y="0"/>
            <a:ext cx="7772400" cy="1470025"/>
          </a:xfrm>
        </p:spPr>
        <p:txBody>
          <a:bodyPr/>
          <a:lstStyle/>
          <a:p>
            <a:r>
              <a:rPr lang="en-US" dirty="0" smtClean="0"/>
              <a:t>D.C. Close Up Project Sample</a:t>
            </a:r>
            <a:endParaRPr lang="en-US" dirty="0"/>
          </a:p>
        </p:txBody>
      </p:sp>
      <p:sp>
        <p:nvSpPr>
          <p:cNvPr id="3" name="Subtitle 2"/>
          <p:cNvSpPr>
            <a:spLocks noGrp="1"/>
          </p:cNvSpPr>
          <p:nvPr>
            <p:ph type="subTitle" idx="1"/>
          </p:nvPr>
        </p:nvSpPr>
        <p:spPr>
          <a:xfrm>
            <a:off x="2667000" y="4800600"/>
            <a:ext cx="5410200" cy="1752600"/>
          </a:xfrm>
        </p:spPr>
        <p:txBody>
          <a:bodyPr>
            <a:normAutofit fontScale="92500" lnSpcReduction="20000"/>
          </a:bodyPr>
          <a:lstStyle/>
          <a:p>
            <a:r>
              <a:rPr lang="en-US" b="1" i="1" u="sng" dirty="0" smtClean="0">
                <a:solidFill>
                  <a:schemeClr val="bg1"/>
                </a:solidFill>
              </a:rPr>
              <a:t>Ulysses S. Grant Memorial</a:t>
            </a:r>
          </a:p>
          <a:p>
            <a:r>
              <a:rPr lang="en-US" b="1" i="1" dirty="0" smtClean="0">
                <a:solidFill>
                  <a:schemeClr val="bg1"/>
                </a:solidFill>
              </a:rPr>
              <a:t>Theme</a:t>
            </a:r>
            <a:r>
              <a:rPr lang="en-US" b="1" i="1" dirty="0" smtClean="0">
                <a:solidFill>
                  <a:schemeClr val="bg1"/>
                </a:solidFill>
              </a:rPr>
              <a:t>:</a:t>
            </a:r>
          </a:p>
          <a:p>
            <a:r>
              <a:rPr lang="en-US" b="1" i="1" dirty="0" smtClean="0">
                <a:solidFill>
                  <a:schemeClr val="bg1"/>
                </a:solidFill>
              </a:rPr>
              <a:t>Just Powers from the Consent of the Governed</a:t>
            </a:r>
            <a:endParaRPr lang="en-US" b="1" i="1"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ntietamDC_154.JPG"/>
          <p:cNvPicPr>
            <a:picLocks noChangeAspect="1"/>
          </p:cNvPicPr>
          <p:nvPr/>
        </p:nvPicPr>
        <p:blipFill>
          <a:blip r:embed="rId3" cstate="print"/>
          <a:stretch>
            <a:fillRect/>
          </a:stretch>
        </p:blipFill>
        <p:spPr>
          <a:xfrm>
            <a:off x="0" y="0"/>
            <a:ext cx="9144000" cy="6073254"/>
          </a:xfrm>
          <a:prstGeom prst="rect">
            <a:avLst/>
          </a:prstGeom>
        </p:spPr>
      </p:pic>
      <p:sp>
        <p:nvSpPr>
          <p:cNvPr id="3" name="TextBox 2"/>
          <p:cNvSpPr txBox="1"/>
          <p:nvPr/>
        </p:nvSpPr>
        <p:spPr>
          <a:xfrm>
            <a:off x="0" y="5103674"/>
            <a:ext cx="9144000" cy="1754326"/>
          </a:xfrm>
          <a:prstGeom prst="rect">
            <a:avLst/>
          </a:prstGeom>
          <a:solidFill>
            <a:schemeClr val="bg1"/>
          </a:solidFill>
          <a:ln>
            <a:solidFill>
              <a:schemeClr val="bg1"/>
            </a:solidFill>
          </a:ln>
        </p:spPr>
        <p:txBody>
          <a:bodyPr wrap="square" rtlCol="0">
            <a:spAutoFit/>
          </a:bodyPr>
          <a:lstStyle/>
          <a:p>
            <a:r>
              <a:rPr lang="en-US" dirty="0" smtClean="0">
                <a:latin typeface="Bookman Old Style" pitchFamily="18" charset="0"/>
              </a:rPr>
              <a:t>This is the lead carriage of an artillery battery judging by the </a:t>
            </a:r>
            <a:r>
              <a:rPr lang="en-US" dirty="0" err="1" smtClean="0">
                <a:latin typeface="Bookman Old Style" pitchFamily="18" charset="0"/>
              </a:rPr>
              <a:t>guidon</a:t>
            </a:r>
            <a:r>
              <a:rPr lang="en-US" dirty="0" smtClean="0">
                <a:latin typeface="Bookman Old Style" pitchFamily="18" charset="0"/>
              </a:rPr>
              <a:t>, the pennant held aloft for other teams to follow.  It seems if the </a:t>
            </a:r>
            <a:r>
              <a:rPr lang="en-US" dirty="0" err="1" smtClean="0">
                <a:latin typeface="Bookman Old Style" pitchFamily="18" charset="0"/>
              </a:rPr>
              <a:t>guidon</a:t>
            </a:r>
            <a:r>
              <a:rPr lang="en-US" dirty="0" smtClean="0">
                <a:latin typeface="Bookman Old Style" pitchFamily="18" charset="0"/>
              </a:rPr>
              <a:t> bearer has been struck by a bullet or shrapnel as have the horses who seem in a fury or a panic.  </a:t>
            </a:r>
            <a:r>
              <a:rPr lang="en-US" b="1" i="1" dirty="0" smtClean="0">
                <a:latin typeface="Bookman Old Style" pitchFamily="18" charset="0"/>
              </a:rPr>
              <a:t>I wonder how this man came to carry the unit flag ?  I wonder what instructions they’ve been given and if they can carry on independently?  I wonder how horses are trained for war?</a:t>
            </a:r>
            <a:endParaRPr lang="en-US" b="1" i="1" dirty="0">
              <a:latin typeface="Bookman Old Style"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ntietamDC_177.JPG"/>
          <p:cNvPicPr>
            <a:picLocks noChangeAspect="1"/>
          </p:cNvPicPr>
          <p:nvPr/>
        </p:nvPicPr>
        <p:blipFill>
          <a:blip r:embed="rId3" cstate="print"/>
          <a:stretch>
            <a:fillRect/>
          </a:stretch>
        </p:blipFill>
        <p:spPr>
          <a:xfrm>
            <a:off x="0" y="0"/>
            <a:ext cx="9144000" cy="6073254"/>
          </a:xfrm>
          <a:prstGeom prst="rect">
            <a:avLst/>
          </a:prstGeom>
        </p:spPr>
      </p:pic>
      <p:sp>
        <p:nvSpPr>
          <p:cNvPr id="3" name="TextBox 2"/>
          <p:cNvSpPr txBox="1"/>
          <p:nvPr/>
        </p:nvSpPr>
        <p:spPr>
          <a:xfrm>
            <a:off x="0" y="4826675"/>
            <a:ext cx="9144000" cy="2031325"/>
          </a:xfrm>
          <a:prstGeom prst="rect">
            <a:avLst/>
          </a:prstGeom>
          <a:solidFill>
            <a:schemeClr val="bg1"/>
          </a:solidFill>
        </p:spPr>
        <p:txBody>
          <a:bodyPr wrap="square" rtlCol="0">
            <a:spAutoFit/>
          </a:bodyPr>
          <a:lstStyle/>
          <a:p>
            <a:r>
              <a:rPr lang="en-US" dirty="0" smtClean="0">
                <a:latin typeface="Bookman Old Style" pitchFamily="18" charset="0"/>
              </a:rPr>
              <a:t>The third branch of the Civil War army was the Cavalry, and this is depicted in a charge on the other pedestal.  Cavalry was used to scout and harass the enemy, and- to maneuver and outflank enemy units in battle.  They terrified the infantry, and fell victim to the artillery.  </a:t>
            </a:r>
            <a:r>
              <a:rPr lang="en-US" b="1" dirty="0" smtClean="0">
                <a:latin typeface="Bookman Old Style" pitchFamily="18" charset="0"/>
              </a:rPr>
              <a:t>I wonder why this branch was kept in action so long after advances in weaponry made it obsolete?  </a:t>
            </a:r>
            <a:r>
              <a:rPr lang="en-US" dirty="0" smtClean="0">
                <a:latin typeface="Bookman Old Style" pitchFamily="18" charset="0"/>
              </a:rPr>
              <a:t>The end of the Civil War saw trench warfare the likes of which would only ever be seen again in WWI</a:t>
            </a:r>
            <a:endParaRPr lang="en-US" dirty="0">
              <a:latin typeface="Bookman Old Style"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ntietamDC_171.JPG"/>
          <p:cNvPicPr>
            <a:picLocks noChangeAspect="1"/>
          </p:cNvPicPr>
          <p:nvPr/>
        </p:nvPicPr>
        <p:blipFill>
          <a:blip r:embed="rId3" cstate="print"/>
          <a:stretch>
            <a:fillRect/>
          </a:stretch>
        </p:blipFill>
        <p:spPr>
          <a:xfrm>
            <a:off x="0" y="392373"/>
            <a:ext cx="9144000" cy="6073254"/>
          </a:xfrm>
          <a:prstGeom prst="rect">
            <a:avLst/>
          </a:prstGeom>
        </p:spPr>
      </p:pic>
      <p:sp>
        <p:nvSpPr>
          <p:cNvPr id="3" name="TextBox 2"/>
          <p:cNvSpPr txBox="1"/>
          <p:nvPr/>
        </p:nvSpPr>
        <p:spPr>
          <a:xfrm>
            <a:off x="3962400" y="762000"/>
            <a:ext cx="4191000" cy="369332"/>
          </a:xfrm>
          <a:prstGeom prst="rect">
            <a:avLst/>
          </a:prstGeom>
          <a:noFill/>
        </p:spPr>
        <p:txBody>
          <a:bodyPr wrap="square" rtlCol="0">
            <a:spAutoFit/>
          </a:bodyPr>
          <a:lstStyle/>
          <a:p>
            <a:r>
              <a:rPr lang="en-US" b="1" dirty="0" smtClean="0">
                <a:solidFill>
                  <a:schemeClr val="bg1"/>
                </a:solidFill>
                <a:latin typeface="Bookman Old Style" pitchFamily="18" charset="0"/>
              </a:rPr>
              <a:t>The officer signals the charge.</a:t>
            </a:r>
            <a:endParaRPr lang="en-US" b="1" dirty="0">
              <a:solidFill>
                <a:schemeClr val="bg1"/>
              </a:solidFill>
              <a:latin typeface="Bookman Old Style"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ntietamDC_173.JPG"/>
          <p:cNvPicPr>
            <a:picLocks noChangeAspect="1"/>
          </p:cNvPicPr>
          <p:nvPr/>
        </p:nvPicPr>
        <p:blipFill>
          <a:blip r:embed="rId3" cstate="print"/>
          <a:stretch>
            <a:fillRect/>
          </a:stretch>
        </p:blipFill>
        <p:spPr>
          <a:xfrm>
            <a:off x="0" y="392373"/>
            <a:ext cx="9144000" cy="6073254"/>
          </a:xfrm>
          <a:prstGeom prst="rect">
            <a:avLst/>
          </a:prstGeom>
        </p:spPr>
      </p:pic>
      <p:sp>
        <p:nvSpPr>
          <p:cNvPr id="3" name="TextBox 2"/>
          <p:cNvSpPr txBox="1"/>
          <p:nvPr/>
        </p:nvSpPr>
        <p:spPr>
          <a:xfrm>
            <a:off x="457200" y="838200"/>
            <a:ext cx="4038600" cy="369332"/>
          </a:xfrm>
          <a:prstGeom prst="rect">
            <a:avLst/>
          </a:prstGeom>
          <a:noFill/>
          <a:ln>
            <a:solidFill>
              <a:schemeClr val="bg1"/>
            </a:solidFill>
          </a:ln>
        </p:spPr>
        <p:txBody>
          <a:bodyPr wrap="square" rtlCol="0">
            <a:spAutoFit/>
          </a:bodyPr>
          <a:lstStyle/>
          <a:p>
            <a:r>
              <a:rPr lang="en-US" b="1" dirty="0" smtClean="0">
                <a:solidFill>
                  <a:schemeClr val="bg1"/>
                </a:solidFill>
                <a:latin typeface="Bookman Old Style" pitchFamily="18" charset="0"/>
              </a:rPr>
              <a:t>The bugler relays the </a:t>
            </a:r>
            <a:r>
              <a:rPr lang="en-US" b="1" dirty="0" smtClean="0">
                <a:solidFill>
                  <a:schemeClr val="bg1"/>
                </a:solidFill>
                <a:latin typeface="Bookman Old Style" pitchFamily="18" charset="0"/>
              </a:rPr>
              <a:t>command.</a:t>
            </a:r>
            <a:endParaRPr lang="en-US" b="1" dirty="0">
              <a:solidFill>
                <a:schemeClr val="bg1"/>
              </a:solidFill>
              <a:latin typeface="Bookman Old Style"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ntietamDC_174.JPG"/>
          <p:cNvPicPr>
            <a:picLocks noChangeAspect="1"/>
          </p:cNvPicPr>
          <p:nvPr/>
        </p:nvPicPr>
        <p:blipFill>
          <a:blip r:embed="rId3" cstate="print"/>
          <a:stretch>
            <a:fillRect/>
          </a:stretch>
        </p:blipFill>
        <p:spPr>
          <a:xfrm>
            <a:off x="0" y="392373"/>
            <a:ext cx="9144000" cy="6073254"/>
          </a:xfrm>
          <a:prstGeom prst="rect">
            <a:avLst/>
          </a:prstGeom>
        </p:spPr>
      </p:pic>
      <p:sp>
        <p:nvSpPr>
          <p:cNvPr id="3" name="TextBox 2"/>
          <p:cNvSpPr txBox="1"/>
          <p:nvPr/>
        </p:nvSpPr>
        <p:spPr>
          <a:xfrm>
            <a:off x="685800" y="5638800"/>
            <a:ext cx="7772400" cy="646331"/>
          </a:xfrm>
          <a:prstGeom prst="rect">
            <a:avLst/>
          </a:prstGeom>
          <a:noFill/>
        </p:spPr>
        <p:txBody>
          <a:bodyPr wrap="square" rtlCol="0">
            <a:spAutoFit/>
          </a:bodyPr>
          <a:lstStyle/>
          <a:p>
            <a:r>
              <a:rPr lang="en-US" b="1" dirty="0" smtClean="0">
                <a:solidFill>
                  <a:schemeClr val="bg1"/>
                </a:solidFill>
                <a:latin typeface="Bookman Old Style" pitchFamily="18" charset="0"/>
              </a:rPr>
              <a:t>The sergeant shows confidence on the outside.  Crossed swords are still the insignia of the Armored Cavalry.</a:t>
            </a:r>
            <a:endParaRPr lang="en-US" b="1" dirty="0">
              <a:solidFill>
                <a:schemeClr val="bg1"/>
              </a:solidFill>
              <a:latin typeface="Bookman Old Style"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ntietamDC_175.JPG"/>
          <p:cNvPicPr>
            <a:picLocks noChangeAspect="1"/>
          </p:cNvPicPr>
          <p:nvPr/>
        </p:nvPicPr>
        <p:blipFill>
          <a:blip r:embed="rId3" cstate="print"/>
          <a:stretch>
            <a:fillRect/>
          </a:stretch>
        </p:blipFill>
        <p:spPr>
          <a:xfrm>
            <a:off x="0" y="392373"/>
            <a:ext cx="9144000" cy="6073254"/>
          </a:xfrm>
          <a:prstGeom prst="rect">
            <a:avLst/>
          </a:prstGeom>
        </p:spPr>
      </p:pic>
      <p:sp>
        <p:nvSpPr>
          <p:cNvPr id="3" name="TextBox 2"/>
          <p:cNvSpPr txBox="1"/>
          <p:nvPr/>
        </p:nvSpPr>
        <p:spPr>
          <a:xfrm>
            <a:off x="4572000" y="5029200"/>
            <a:ext cx="3886200" cy="923330"/>
          </a:xfrm>
          <a:prstGeom prst="rect">
            <a:avLst/>
          </a:prstGeom>
          <a:noFill/>
        </p:spPr>
        <p:txBody>
          <a:bodyPr wrap="square" rtlCol="0">
            <a:spAutoFit/>
          </a:bodyPr>
          <a:lstStyle/>
          <a:p>
            <a:r>
              <a:rPr lang="en-US" b="1" dirty="0" smtClean="0">
                <a:solidFill>
                  <a:schemeClr val="bg1"/>
                </a:solidFill>
                <a:latin typeface="Bookman Old Style" pitchFamily="18" charset="0"/>
              </a:rPr>
              <a:t>Other riders take positions and spread out like a flight of fighter aircraft</a:t>
            </a:r>
            <a:endParaRPr lang="en-US" b="1" dirty="0">
              <a:solidFill>
                <a:schemeClr val="bg1"/>
              </a:solidFill>
              <a:latin typeface="Bookman Old Style"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ntietamDC_172.JPG"/>
          <p:cNvPicPr>
            <a:picLocks noChangeAspect="1"/>
          </p:cNvPicPr>
          <p:nvPr/>
        </p:nvPicPr>
        <p:blipFill>
          <a:blip r:embed="rId3" cstate="print"/>
          <a:stretch>
            <a:fillRect/>
          </a:stretch>
        </p:blipFill>
        <p:spPr>
          <a:xfrm>
            <a:off x="0" y="0"/>
            <a:ext cx="9144000" cy="6073254"/>
          </a:xfrm>
          <a:prstGeom prst="rect">
            <a:avLst/>
          </a:prstGeom>
        </p:spPr>
      </p:pic>
      <p:sp>
        <p:nvSpPr>
          <p:cNvPr id="3" name="TextBox 2"/>
          <p:cNvSpPr txBox="1"/>
          <p:nvPr/>
        </p:nvSpPr>
        <p:spPr>
          <a:xfrm>
            <a:off x="2819400" y="381000"/>
            <a:ext cx="4267200" cy="646331"/>
          </a:xfrm>
          <a:prstGeom prst="rect">
            <a:avLst/>
          </a:prstGeom>
          <a:noFill/>
        </p:spPr>
        <p:txBody>
          <a:bodyPr wrap="square" rtlCol="0">
            <a:spAutoFit/>
          </a:bodyPr>
          <a:lstStyle/>
          <a:p>
            <a:r>
              <a:rPr lang="en-US" b="1" dirty="0" smtClean="0">
                <a:solidFill>
                  <a:schemeClr val="bg1"/>
                </a:solidFill>
                <a:latin typeface="Bookman Old Style" pitchFamily="18" charset="0"/>
              </a:rPr>
              <a:t>And always, their unit flag travels with them bearing their identity. </a:t>
            </a:r>
            <a:endParaRPr lang="en-US" b="1" dirty="0">
              <a:solidFill>
                <a:schemeClr val="bg1"/>
              </a:solidFill>
              <a:latin typeface="Bookman Old Style" pitchFamily="18" charset="0"/>
            </a:endParaRPr>
          </a:p>
        </p:txBody>
      </p:sp>
      <p:sp>
        <p:nvSpPr>
          <p:cNvPr id="4" name="TextBox 3"/>
          <p:cNvSpPr txBox="1"/>
          <p:nvPr/>
        </p:nvSpPr>
        <p:spPr>
          <a:xfrm>
            <a:off x="0" y="5105400"/>
            <a:ext cx="9144000" cy="2031325"/>
          </a:xfrm>
          <a:prstGeom prst="rect">
            <a:avLst/>
          </a:prstGeom>
          <a:solidFill>
            <a:schemeClr val="bg1"/>
          </a:solidFill>
        </p:spPr>
        <p:txBody>
          <a:bodyPr wrap="square" rtlCol="0">
            <a:spAutoFit/>
          </a:bodyPr>
          <a:lstStyle/>
          <a:p>
            <a:r>
              <a:rPr lang="en-US" dirty="0" smtClean="0">
                <a:latin typeface="Bookman Old Style" pitchFamily="18" charset="0"/>
              </a:rPr>
              <a:t>As we’d sing while we marched in all the different units that I served with,  “Every where we go… people want to know… who we are- where we come from… and so we tell them… WE ARE </a:t>
            </a:r>
            <a:r>
              <a:rPr lang="en-US" dirty="0" smtClean="0">
                <a:latin typeface="Bookman Old Style" pitchFamily="18" charset="0"/>
              </a:rPr>
              <a:t>…”    </a:t>
            </a:r>
            <a:r>
              <a:rPr lang="en-US" b="1" dirty="0" smtClean="0">
                <a:latin typeface="Bookman Old Style" pitchFamily="18" charset="0"/>
              </a:rPr>
              <a:t>American soldiers who’ve volunteered to serve and fight and risk our lives for a government of our own- a government that can act only with our consent and would only send us on missions </a:t>
            </a:r>
            <a:r>
              <a:rPr lang="en-US" b="1" dirty="0" smtClean="0">
                <a:latin typeface="Bookman Old Style" pitchFamily="18" charset="0"/>
              </a:rPr>
              <a:t>worth…</a:t>
            </a:r>
            <a:endParaRPr lang="en-US" b="1" dirty="0" smtClean="0">
              <a:latin typeface="Bookman Old Style" pitchFamily="18" charset="0"/>
            </a:endParaRPr>
          </a:p>
          <a:p>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ntietamDC_170.JPG"/>
          <p:cNvPicPr>
            <a:picLocks noChangeAspect="1"/>
          </p:cNvPicPr>
          <p:nvPr/>
        </p:nvPicPr>
        <p:blipFill>
          <a:blip r:embed="rId3" cstate="print"/>
          <a:stretch>
            <a:fillRect/>
          </a:stretch>
        </p:blipFill>
        <p:spPr>
          <a:xfrm>
            <a:off x="0" y="0"/>
            <a:ext cx="9144000" cy="6073254"/>
          </a:xfrm>
          <a:prstGeom prst="rect">
            <a:avLst/>
          </a:prstGeom>
        </p:spPr>
      </p:pic>
      <p:sp>
        <p:nvSpPr>
          <p:cNvPr id="3" name="TextBox 2"/>
          <p:cNvSpPr txBox="1"/>
          <p:nvPr/>
        </p:nvSpPr>
        <p:spPr>
          <a:xfrm>
            <a:off x="228600" y="304800"/>
            <a:ext cx="2438400" cy="1477328"/>
          </a:xfrm>
          <a:prstGeom prst="rect">
            <a:avLst/>
          </a:prstGeom>
          <a:noFill/>
        </p:spPr>
        <p:txBody>
          <a:bodyPr wrap="square" rtlCol="0">
            <a:spAutoFit/>
          </a:bodyPr>
          <a:lstStyle/>
          <a:p>
            <a:r>
              <a:rPr lang="en-US" b="1" dirty="0" smtClean="0">
                <a:solidFill>
                  <a:schemeClr val="bg1"/>
                </a:solidFill>
                <a:latin typeface="Bookman Old Style" pitchFamily="18" charset="0"/>
              </a:rPr>
              <a:t>Our very lives.  </a:t>
            </a:r>
            <a:endParaRPr lang="en-US" b="1" dirty="0" smtClean="0">
              <a:solidFill>
                <a:schemeClr val="bg1"/>
              </a:solidFill>
              <a:latin typeface="Bookman Old Style" pitchFamily="18" charset="0"/>
            </a:endParaRPr>
          </a:p>
          <a:p>
            <a:endParaRPr lang="en-US" b="1" dirty="0" smtClean="0">
              <a:solidFill>
                <a:schemeClr val="bg1"/>
              </a:solidFill>
              <a:latin typeface="Bookman Old Style" pitchFamily="18" charset="0"/>
            </a:endParaRPr>
          </a:p>
          <a:p>
            <a:endParaRPr lang="en-US" b="1" dirty="0" smtClean="0">
              <a:solidFill>
                <a:schemeClr val="bg1"/>
              </a:solidFill>
              <a:latin typeface="Bookman Old Style" pitchFamily="18" charset="0"/>
            </a:endParaRPr>
          </a:p>
          <a:p>
            <a:r>
              <a:rPr lang="en-US" b="1" dirty="0" smtClean="0">
                <a:solidFill>
                  <a:schemeClr val="bg1"/>
                </a:solidFill>
                <a:latin typeface="Bookman Old Style" pitchFamily="18" charset="0"/>
              </a:rPr>
              <a:t>Why </a:t>
            </a:r>
            <a:r>
              <a:rPr lang="en-US" b="1" dirty="0" smtClean="0">
                <a:solidFill>
                  <a:schemeClr val="bg1"/>
                </a:solidFill>
                <a:latin typeface="Bookman Old Style" pitchFamily="18" charset="0"/>
              </a:rPr>
              <a:t>else would we fight ? </a:t>
            </a:r>
            <a:endParaRPr lang="en-US" b="1" dirty="0">
              <a:solidFill>
                <a:schemeClr val="bg1"/>
              </a:solidFill>
              <a:latin typeface="Bookman Old Style" pitchFamily="18" charset="0"/>
            </a:endParaRPr>
          </a:p>
        </p:txBody>
      </p:sp>
      <p:sp>
        <p:nvSpPr>
          <p:cNvPr id="5" name="Rectangle 4"/>
          <p:cNvSpPr/>
          <p:nvPr/>
        </p:nvSpPr>
        <p:spPr>
          <a:xfrm>
            <a:off x="0" y="4549676"/>
            <a:ext cx="9144000" cy="2308324"/>
          </a:xfrm>
          <a:prstGeom prst="rect">
            <a:avLst/>
          </a:prstGeom>
          <a:solidFill>
            <a:schemeClr val="bg1"/>
          </a:solidFill>
        </p:spPr>
        <p:txBody>
          <a:bodyPr wrap="square">
            <a:spAutoFit/>
          </a:bodyPr>
          <a:lstStyle/>
          <a:p>
            <a:r>
              <a:rPr lang="en-US" i="1" dirty="0" smtClean="0">
                <a:latin typeface="Bookman Old Style" pitchFamily="18" charset="0"/>
              </a:rPr>
              <a:t>It’s interesting that the Grant Memorial is on the opposite end of the mall from the </a:t>
            </a:r>
            <a:r>
              <a:rPr lang="en-US" i="1" dirty="0" smtClean="0">
                <a:latin typeface="Bookman Old Style" pitchFamily="18" charset="0"/>
              </a:rPr>
              <a:t>memorial </a:t>
            </a:r>
            <a:r>
              <a:rPr lang="en-US" i="1" dirty="0" smtClean="0">
                <a:latin typeface="Bookman Old Style" pitchFamily="18" charset="0"/>
              </a:rPr>
              <a:t>to the president who worked with Grant to preserve the Union and set other men free- Abraham </a:t>
            </a:r>
            <a:r>
              <a:rPr lang="en-US" i="1" u="sng" dirty="0" smtClean="0">
                <a:latin typeface="Bookman Old Style" pitchFamily="18" charset="0"/>
              </a:rPr>
              <a:t>Lincoln.</a:t>
            </a:r>
            <a:r>
              <a:rPr lang="en-US" i="1" dirty="0" smtClean="0">
                <a:latin typeface="Bookman Old Style" pitchFamily="18" charset="0"/>
              </a:rPr>
              <a:t>  This theme is spoken to by the quotes and sculptures on the walls of </a:t>
            </a:r>
            <a:r>
              <a:rPr lang="en-US" i="1" u="sng" dirty="0" smtClean="0">
                <a:latin typeface="Bookman Old Style" pitchFamily="18" charset="0"/>
              </a:rPr>
              <a:t>WWII</a:t>
            </a:r>
            <a:r>
              <a:rPr lang="en-US" i="1" dirty="0" smtClean="0">
                <a:latin typeface="Bookman Old Style" pitchFamily="18" charset="0"/>
              </a:rPr>
              <a:t>, the photos and numbers on the </a:t>
            </a:r>
            <a:r>
              <a:rPr lang="en-US" i="1" u="sng" dirty="0" smtClean="0">
                <a:latin typeface="Bookman Old Style" pitchFamily="18" charset="0"/>
              </a:rPr>
              <a:t>Korean War </a:t>
            </a:r>
            <a:r>
              <a:rPr lang="en-US" i="1" dirty="0" smtClean="0">
                <a:latin typeface="Bookman Old Style" pitchFamily="18" charset="0"/>
              </a:rPr>
              <a:t>Memorial, the names on the </a:t>
            </a:r>
            <a:r>
              <a:rPr lang="en-US" i="1" u="sng" dirty="0" smtClean="0">
                <a:latin typeface="Bookman Old Style" pitchFamily="18" charset="0"/>
              </a:rPr>
              <a:t>Vietnam</a:t>
            </a:r>
            <a:r>
              <a:rPr lang="en-US" i="1" dirty="0" smtClean="0">
                <a:latin typeface="Bookman Old Style" pitchFamily="18" charset="0"/>
              </a:rPr>
              <a:t> Wall, the hundreds of thousands of white headstones at </a:t>
            </a:r>
            <a:r>
              <a:rPr lang="en-US" i="1" u="sng" dirty="0" smtClean="0">
                <a:latin typeface="Bookman Old Style" pitchFamily="18" charset="0"/>
              </a:rPr>
              <a:t>Arlington</a:t>
            </a:r>
            <a:r>
              <a:rPr lang="en-US" i="1" dirty="0" smtClean="0">
                <a:latin typeface="Bookman Old Style" pitchFamily="18" charset="0"/>
              </a:rPr>
              <a:t> National Cemetery, The </a:t>
            </a:r>
            <a:r>
              <a:rPr lang="en-US" i="1" u="sng" dirty="0" smtClean="0">
                <a:latin typeface="Bookman Old Style" pitchFamily="18" charset="0"/>
              </a:rPr>
              <a:t>Air Force </a:t>
            </a:r>
            <a:r>
              <a:rPr lang="en-US" i="1" dirty="0" smtClean="0">
                <a:latin typeface="Bookman Old Style" pitchFamily="18" charset="0"/>
              </a:rPr>
              <a:t>and Marine Corps Memorials, and all the men and women in uniform that we’ll see around Washington and meet at the </a:t>
            </a:r>
            <a:r>
              <a:rPr lang="en-US" i="1" u="sng" dirty="0" smtClean="0">
                <a:latin typeface="Bookman Old Style" pitchFamily="18" charset="0"/>
              </a:rPr>
              <a:t>Pentagon.</a:t>
            </a:r>
            <a:endParaRPr lang="en-US" i="1" u="sng" dirty="0">
              <a:latin typeface="Bookman Old Style"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ntietamDC_179.JPG"/>
          <p:cNvPicPr>
            <a:picLocks noChangeAspect="1"/>
          </p:cNvPicPr>
          <p:nvPr/>
        </p:nvPicPr>
        <p:blipFill>
          <a:blip r:embed="rId3" cstate="print"/>
          <a:stretch>
            <a:fillRect/>
          </a:stretch>
        </p:blipFill>
        <p:spPr>
          <a:xfrm>
            <a:off x="0" y="0"/>
            <a:ext cx="9144000" cy="6073255"/>
          </a:xfrm>
          <a:prstGeom prst="rect">
            <a:avLst/>
          </a:prstGeom>
        </p:spPr>
      </p:pic>
      <p:sp>
        <p:nvSpPr>
          <p:cNvPr id="14" name="TextBox 13"/>
          <p:cNvSpPr txBox="1"/>
          <p:nvPr/>
        </p:nvSpPr>
        <p:spPr>
          <a:xfrm>
            <a:off x="0" y="4876800"/>
            <a:ext cx="9144000" cy="1754326"/>
          </a:xfrm>
          <a:prstGeom prst="rect">
            <a:avLst/>
          </a:prstGeom>
          <a:noFill/>
          <a:ln>
            <a:solidFill>
              <a:schemeClr val="bg1"/>
            </a:solidFill>
          </a:ln>
        </p:spPr>
        <p:txBody>
          <a:bodyPr wrap="square" rtlCol="0">
            <a:spAutoFit/>
          </a:bodyPr>
          <a:lstStyle/>
          <a:p>
            <a:r>
              <a:rPr lang="en-US" dirty="0" smtClean="0">
                <a:solidFill>
                  <a:schemeClr val="bg1">
                    <a:lumMod val="95000"/>
                  </a:schemeClr>
                </a:solidFill>
                <a:latin typeface="Bookman Old Style" pitchFamily="18" charset="0"/>
              </a:rPr>
              <a:t>There is a Civil War Memorial in Washington D.C.. . It’s where our 8</a:t>
            </a:r>
            <a:r>
              <a:rPr lang="en-US" baseline="30000" dirty="0" smtClean="0">
                <a:solidFill>
                  <a:schemeClr val="bg1">
                    <a:lumMod val="95000"/>
                  </a:schemeClr>
                </a:solidFill>
                <a:latin typeface="Bookman Old Style" pitchFamily="18" charset="0"/>
              </a:rPr>
              <a:t>th</a:t>
            </a:r>
            <a:r>
              <a:rPr lang="en-US" dirty="0" smtClean="0">
                <a:solidFill>
                  <a:schemeClr val="bg1">
                    <a:lumMod val="95000"/>
                  </a:schemeClr>
                </a:solidFill>
                <a:latin typeface="Bookman Old Style" pitchFamily="18" charset="0"/>
              </a:rPr>
              <a:t> grade has its group photo taken every year on the steps by the reflecting pool below the Capitol.  No one notices.  It doesn’t show up in the photo.  However, there most likely wouldn’t be a Capitol of a United </a:t>
            </a:r>
            <a:r>
              <a:rPr lang="en-US" dirty="0" smtClean="0">
                <a:solidFill>
                  <a:schemeClr val="bg1"/>
                </a:solidFill>
                <a:latin typeface="Bookman Old Style" pitchFamily="18" charset="0"/>
              </a:rPr>
              <a:t>States if this general and his army </a:t>
            </a:r>
            <a:r>
              <a:rPr lang="en-US" dirty="0" smtClean="0">
                <a:latin typeface="Bookman Old Style" pitchFamily="18" charset="0"/>
              </a:rPr>
              <a:t>didn’t fight and die to preserve our union.  It’s the Grant Memorial, and I hope that this year, our students will notice it…</a:t>
            </a:r>
            <a:endParaRPr lang="en-US" dirty="0">
              <a:latin typeface="Bookman Old Style"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ntietamDC_155.JPG"/>
          <p:cNvPicPr>
            <a:picLocks noChangeAspect="1"/>
          </p:cNvPicPr>
          <p:nvPr/>
        </p:nvPicPr>
        <p:blipFill>
          <a:blip r:embed="rId3" cstate="print"/>
          <a:stretch>
            <a:fillRect/>
          </a:stretch>
        </p:blipFill>
        <p:spPr>
          <a:xfrm>
            <a:off x="2819400" y="609600"/>
            <a:ext cx="5851132" cy="3886200"/>
          </a:xfrm>
          <a:prstGeom prst="rect">
            <a:avLst/>
          </a:prstGeom>
        </p:spPr>
      </p:pic>
      <p:sp>
        <p:nvSpPr>
          <p:cNvPr id="3" name="TextBox 2"/>
          <p:cNvSpPr txBox="1"/>
          <p:nvPr/>
        </p:nvSpPr>
        <p:spPr>
          <a:xfrm>
            <a:off x="381000" y="457200"/>
            <a:ext cx="2514600" cy="4247317"/>
          </a:xfrm>
          <a:prstGeom prst="rect">
            <a:avLst/>
          </a:prstGeom>
          <a:noFill/>
        </p:spPr>
        <p:txBody>
          <a:bodyPr wrap="square" rtlCol="0">
            <a:spAutoFit/>
          </a:bodyPr>
          <a:lstStyle/>
          <a:p>
            <a:pPr>
              <a:defRPr/>
            </a:pPr>
            <a:r>
              <a:rPr lang="en-US" dirty="0" smtClean="0">
                <a:latin typeface="Bookman Old Style" pitchFamily="18" charset="0"/>
              </a:rPr>
              <a:t>This </a:t>
            </a:r>
            <a:r>
              <a:rPr lang="en-US" dirty="0" smtClean="0">
                <a:latin typeface="Bookman Old Style" pitchFamily="18" charset="0"/>
              </a:rPr>
              <a:t>is Ulysses S. Grant upon his horse on a pedestal that shows a column of </a:t>
            </a:r>
            <a:r>
              <a:rPr lang="en-US" dirty="0" smtClean="0">
                <a:latin typeface="Bookman Old Style" pitchFamily="18" charset="0"/>
              </a:rPr>
              <a:t>Infantry </a:t>
            </a:r>
            <a:r>
              <a:rPr lang="en-US" dirty="0" smtClean="0">
                <a:latin typeface="Bookman Old Style" pitchFamily="18" charset="0"/>
              </a:rPr>
              <a:t>marching towards battle.  Grant was a West Point graduate who served in the Mexican War, left the military and then volunteered for service again at the beginning of the Civil War.  </a:t>
            </a:r>
            <a:endParaRPr lang="en-US" dirty="0" smtClean="0">
              <a:latin typeface="Bookman Old Style" pitchFamily="18" charset="0"/>
            </a:endParaRPr>
          </a:p>
        </p:txBody>
      </p:sp>
      <p:sp>
        <p:nvSpPr>
          <p:cNvPr id="4" name="TextBox 3"/>
          <p:cNvSpPr txBox="1"/>
          <p:nvPr/>
        </p:nvSpPr>
        <p:spPr>
          <a:xfrm>
            <a:off x="381000" y="4876800"/>
            <a:ext cx="8382000" cy="1754326"/>
          </a:xfrm>
          <a:prstGeom prst="rect">
            <a:avLst/>
          </a:prstGeom>
          <a:noFill/>
        </p:spPr>
        <p:txBody>
          <a:bodyPr wrap="square" rtlCol="0">
            <a:spAutoFit/>
          </a:bodyPr>
          <a:lstStyle/>
          <a:p>
            <a:r>
              <a:rPr lang="en-US" dirty="0" smtClean="0">
                <a:latin typeface="Bookman Old Style" pitchFamily="18" charset="0"/>
              </a:rPr>
              <a:t>On battlefields in the West, he proved that he could lead his troops to victory and was appointed Commander in Chief of Union forces following the Battle of Gettysburg.   While there was a draft by this time, the vast majority of those who served were volunteers.  </a:t>
            </a:r>
            <a:r>
              <a:rPr lang="en-US" b="1" u="sng" dirty="0" smtClean="0">
                <a:latin typeface="Bookman Old Style" pitchFamily="18" charset="0"/>
              </a:rPr>
              <a:t>When a country goes to war, what greater proof is there of the “consent of the governed”  than those who volunteer to risk their lives for their country.  ?</a:t>
            </a:r>
            <a:endParaRPr lang="en-US" b="1" u="sng" dirty="0">
              <a:latin typeface="Bookman Old Style"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ntietamDC_169.JPG"/>
          <p:cNvPicPr>
            <a:picLocks noChangeAspect="1"/>
          </p:cNvPicPr>
          <p:nvPr/>
        </p:nvPicPr>
        <p:blipFill>
          <a:blip r:embed="rId3" cstate="print"/>
          <a:stretch>
            <a:fillRect/>
          </a:stretch>
        </p:blipFill>
        <p:spPr>
          <a:xfrm>
            <a:off x="2971800" y="2366181"/>
            <a:ext cx="6172200" cy="4099446"/>
          </a:xfrm>
          <a:prstGeom prst="rect">
            <a:avLst/>
          </a:prstGeom>
        </p:spPr>
      </p:pic>
      <p:pic>
        <p:nvPicPr>
          <p:cNvPr id="5" name="Picture 4" descr="AntietamDC_168.JPG"/>
          <p:cNvPicPr>
            <a:picLocks noChangeAspect="1"/>
          </p:cNvPicPr>
          <p:nvPr/>
        </p:nvPicPr>
        <p:blipFill>
          <a:blip r:embed="rId4" cstate="print"/>
          <a:stretch>
            <a:fillRect/>
          </a:stretch>
        </p:blipFill>
        <p:spPr>
          <a:xfrm>
            <a:off x="0" y="392373"/>
            <a:ext cx="5375097" cy="3570027"/>
          </a:xfrm>
          <a:prstGeom prst="rect">
            <a:avLst/>
          </a:prstGeom>
        </p:spPr>
      </p:pic>
      <p:sp>
        <p:nvSpPr>
          <p:cNvPr id="4" name="TextBox 3"/>
          <p:cNvSpPr txBox="1"/>
          <p:nvPr/>
        </p:nvSpPr>
        <p:spPr>
          <a:xfrm>
            <a:off x="4648200" y="457200"/>
            <a:ext cx="4038600" cy="1754326"/>
          </a:xfrm>
          <a:prstGeom prst="rect">
            <a:avLst/>
          </a:prstGeom>
          <a:solidFill>
            <a:schemeClr val="bg1"/>
          </a:solidFill>
        </p:spPr>
        <p:txBody>
          <a:bodyPr wrap="square" rtlCol="0">
            <a:spAutoFit/>
          </a:bodyPr>
          <a:lstStyle/>
          <a:p>
            <a:r>
              <a:rPr lang="en-US" dirty="0" smtClean="0">
                <a:latin typeface="Bookman Old Style" pitchFamily="18" charset="0"/>
              </a:rPr>
              <a:t>At a different time in </a:t>
            </a:r>
            <a:r>
              <a:rPr lang="en-US" dirty="0" smtClean="0">
                <a:latin typeface="Bookman Old Style" pitchFamily="18" charset="0"/>
              </a:rPr>
              <a:t>history</a:t>
            </a:r>
            <a:r>
              <a:rPr lang="en-US" dirty="0" smtClean="0">
                <a:latin typeface="Bookman Old Style" pitchFamily="18" charset="0"/>
              </a:rPr>
              <a:t>, I volunteered and served in the U.S. Army.  I was an engineer officer- and commanded a company of about 120 men in the Ohio Army National Guard. </a:t>
            </a:r>
            <a:endParaRPr lang="en-US" dirty="0">
              <a:latin typeface="Bookman Old Style" pitchFamily="18" charset="0"/>
            </a:endParaRPr>
          </a:p>
        </p:txBody>
      </p:sp>
      <p:sp>
        <p:nvSpPr>
          <p:cNvPr id="9" name="Rectangle 8"/>
          <p:cNvSpPr/>
          <p:nvPr/>
        </p:nvSpPr>
        <p:spPr>
          <a:xfrm>
            <a:off x="228600" y="4038600"/>
            <a:ext cx="2971800" cy="2585323"/>
          </a:xfrm>
          <a:prstGeom prst="rect">
            <a:avLst/>
          </a:prstGeom>
        </p:spPr>
        <p:txBody>
          <a:bodyPr wrap="square">
            <a:spAutoFit/>
          </a:bodyPr>
          <a:lstStyle/>
          <a:p>
            <a:r>
              <a:rPr lang="en-US" dirty="0" smtClean="0">
                <a:latin typeface="Bookman Old Style" pitchFamily="18" charset="0"/>
              </a:rPr>
              <a:t>We were never deployed to combat, but came very close during the </a:t>
            </a:r>
            <a:r>
              <a:rPr lang="en-US" dirty="0" smtClean="0">
                <a:latin typeface="Bookman Old Style" pitchFamily="18" charset="0"/>
              </a:rPr>
              <a:t>First </a:t>
            </a:r>
            <a:r>
              <a:rPr lang="en-US" dirty="0" smtClean="0">
                <a:latin typeface="Bookman Old Style" pitchFamily="18" charset="0"/>
              </a:rPr>
              <a:t>Gulf War.  As we prepared to go on a moment’s notice, and to leave our families and careers I had one greatest </a:t>
            </a:r>
            <a:r>
              <a:rPr lang="en-US" dirty="0" smtClean="0">
                <a:latin typeface="Bookman Old Style" pitchFamily="18" charset="0"/>
              </a:rPr>
              <a:t>concern…</a:t>
            </a:r>
            <a:endParaRPr lang="en-US" dirty="0">
              <a:latin typeface="Bookman Old Style"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ntietamDC_162.JPG"/>
          <p:cNvPicPr>
            <a:picLocks noChangeAspect="1"/>
          </p:cNvPicPr>
          <p:nvPr/>
        </p:nvPicPr>
        <p:blipFill>
          <a:blip r:embed="rId3" cstate="print"/>
          <a:stretch>
            <a:fillRect/>
          </a:stretch>
        </p:blipFill>
        <p:spPr>
          <a:xfrm>
            <a:off x="0" y="0"/>
            <a:ext cx="9144000" cy="6073254"/>
          </a:xfrm>
          <a:prstGeom prst="rect">
            <a:avLst/>
          </a:prstGeom>
        </p:spPr>
      </p:pic>
      <p:sp>
        <p:nvSpPr>
          <p:cNvPr id="6" name="TextBox 5"/>
          <p:cNvSpPr txBox="1"/>
          <p:nvPr/>
        </p:nvSpPr>
        <p:spPr>
          <a:xfrm>
            <a:off x="0" y="5103674"/>
            <a:ext cx="9144000" cy="1754326"/>
          </a:xfrm>
          <a:prstGeom prst="rect">
            <a:avLst/>
          </a:prstGeom>
          <a:solidFill>
            <a:schemeClr val="bg1"/>
          </a:solidFill>
        </p:spPr>
        <p:txBody>
          <a:bodyPr wrap="square" rtlCol="0">
            <a:spAutoFit/>
          </a:bodyPr>
          <a:lstStyle/>
          <a:p>
            <a:r>
              <a:rPr lang="en-US" b="1" u="sng" dirty="0" smtClean="0">
                <a:latin typeface="Bookman Old Style" pitchFamily="18" charset="0"/>
              </a:rPr>
              <a:t>What about my men?</a:t>
            </a:r>
            <a:r>
              <a:rPr lang="en-US" b="1" dirty="0" smtClean="0">
                <a:latin typeface="Bookman Old Style" pitchFamily="18" charset="0"/>
              </a:rPr>
              <a:t> </a:t>
            </a:r>
            <a:r>
              <a:rPr lang="en-US" dirty="0" smtClean="0">
                <a:latin typeface="Bookman Old Style" pitchFamily="18" charset="0"/>
              </a:rPr>
              <a:t>Have </a:t>
            </a:r>
            <a:r>
              <a:rPr lang="en-US" dirty="0" smtClean="0">
                <a:latin typeface="Bookman Old Style" pitchFamily="18" charset="0"/>
              </a:rPr>
              <a:t>I prepared my men, and can I lead my soldiers to Iraq and back again safely- to accomplish our mission and go from citizen to soldier to citizen again when returning to our families and careers ?  </a:t>
            </a:r>
            <a:r>
              <a:rPr lang="en-US" b="1" dirty="0" smtClean="0">
                <a:latin typeface="Bookman Old Style" pitchFamily="18" charset="0"/>
              </a:rPr>
              <a:t>In this column of Infantry, I see trust.  These men trust each other, they trust their leaders, and they trust in the importance of the deadly mission they’ve been tasked to accomplish by their government. </a:t>
            </a:r>
            <a:endParaRPr lang="en-US" b="1" dirty="0">
              <a:latin typeface="Bookman Old Style"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ntietamDC_163.JPG"/>
          <p:cNvPicPr>
            <a:picLocks noChangeAspect="1"/>
          </p:cNvPicPr>
          <p:nvPr/>
        </p:nvPicPr>
        <p:blipFill>
          <a:blip r:embed="rId3" cstate="print"/>
          <a:stretch>
            <a:fillRect/>
          </a:stretch>
        </p:blipFill>
        <p:spPr>
          <a:xfrm>
            <a:off x="0" y="784746"/>
            <a:ext cx="9144000" cy="6073254"/>
          </a:xfrm>
          <a:prstGeom prst="rect">
            <a:avLst/>
          </a:prstGeom>
        </p:spPr>
      </p:pic>
      <p:sp>
        <p:nvSpPr>
          <p:cNvPr id="3" name="TextBox 2"/>
          <p:cNvSpPr txBox="1"/>
          <p:nvPr/>
        </p:nvSpPr>
        <p:spPr>
          <a:xfrm>
            <a:off x="0" y="0"/>
            <a:ext cx="9144000" cy="1200329"/>
          </a:xfrm>
          <a:prstGeom prst="rect">
            <a:avLst/>
          </a:prstGeom>
          <a:solidFill>
            <a:schemeClr val="bg1"/>
          </a:solidFill>
        </p:spPr>
        <p:txBody>
          <a:bodyPr wrap="square" rtlCol="0">
            <a:spAutoFit/>
          </a:bodyPr>
          <a:lstStyle/>
          <a:p>
            <a:r>
              <a:rPr lang="en-US" dirty="0" smtClean="0">
                <a:latin typeface="Bookman Old Style" pitchFamily="18" charset="0"/>
              </a:rPr>
              <a:t>Close up, I see soldiers of all ages and ranks.  Kepi hats worn uniformly, two younger soldiers lead a drummer boy, and are accompanied by a more veteran sergeant.  Muskets on shoulders and canteens at their waists, they seem to be a proud unit on a purposeful road march.</a:t>
            </a:r>
            <a:endParaRPr lang="en-US" dirty="0">
              <a:latin typeface="Bookman Old Style"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ntietamDC_167.JPG"/>
          <p:cNvPicPr>
            <a:picLocks noChangeAspect="1"/>
          </p:cNvPicPr>
          <p:nvPr/>
        </p:nvPicPr>
        <p:blipFill>
          <a:blip r:embed="rId3" cstate="print"/>
          <a:stretch>
            <a:fillRect/>
          </a:stretch>
        </p:blipFill>
        <p:spPr>
          <a:xfrm>
            <a:off x="0" y="392373"/>
            <a:ext cx="9144000" cy="6073254"/>
          </a:xfrm>
          <a:prstGeom prst="rect">
            <a:avLst/>
          </a:prstGeom>
        </p:spPr>
      </p:pic>
      <p:sp>
        <p:nvSpPr>
          <p:cNvPr id="3" name="TextBox 2"/>
          <p:cNvSpPr txBox="1"/>
          <p:nvPr/>
        </p:nvSpPr>
        <p:spPr>
          <a:xfrm>
            <a:off x="0" y="0"/>
            <a:ext cx="3429000" cy="3693319"/>
          </a:xfrm>
          <a:prstGeom prst="rect">
            <a:avLst/>
          </a:prstGeom>
          <a:solidFill>
            <a:schemeClr val="bg1"/>
          </a:solidFill>
        </p:spPr>
        <p:txBody>
          <a:bodyPr wrap="square" rtlCol="0">
            <a:spAutoFit/>
          </a:bodyPr>
          <a:lstStyle/>
          <a:p>
            <a:r>
              <a:rPr lang="en-US" dirty="0" smtClean="0">
                <a:latin typeface="Bookman Old Style" pitchFamily="18" charset="0"/>
              </a:rPr>
              <a:t>On the other side of the pedestal, this group of infantry has reached the fight.  They’ve fixed bayonets, and are being led into the field of battle by their officer. He is the one with the sword and the shoulder bars.  That would’ve been me.  I’d like to think that I’d have had the courage to lead from the front.</a:t>
            </a:r>
            <a:endParaRPr lang="en-US" dirty="0">
              <a:latin typeface="Bookman Old Style"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ntietamDC_159.JPG"/>
          <p:cNvPicPr>
            <a:picLocks noChangeAspect="1"/>
          </p:cNvPicPr>
          <p:nvPr/>
        </p:nvPicPr>
        <p:blipFill>
          <a:blip r:embed="rId3" cstate="print"/>
          <a:stretch>
            <a:fillRect/>
          </a:stretch>
        </p:blipFill>
        <p:spPr>
          <a:xfrm>
            <a:off x="0" y="784746"/>
            <a:ext cx="9144000" cy="6073254"/>
          </a:xfrm>
          <a:prstGeom prst="rect">
            <a:avLst/>
          </a:prstGeom>
        </p:spPr>
      </p:pic>
      <p:sp>
        <p:nvSpPr>
          <p:cNvPr id="3" name="TextBox 2"/>
          <p:cNvSpPr txBox="1"/>
          <p:nvPr/>
        </p:nvSpPr>
        <p:spPr>
          <a:xfrm>
            <a:off x="0" y="228600"/>
            <a:ext cx="7467600" cy="1200329"/>
          </a:xfrm>
          <a:prstGeom prst="rect">
            <a:avLst/>
          </a:prstGeom>
          <a:solidFill>
            <a:schemeClr val="bg1"/>
          </a:solidFill>
        </p:spPr>
        <p:txBody>
          <a:bodyPr wrap="square" rtlCol="0">
            <a:spAutoFit/>
          </a:bodyPr>
          <a:lstStyle/>
          <a:p>
            <a:r>
              <a:rPr lang="en-US" dirty="0" smtClean="0">
                <a:latin typeface="Bookman Old Style" pitchFamily="18" charset="0"/>
              </a:rPr>
              <a:t>On a side pedestal is a statue of </a:t>
            </a:r>
            <a:r>
              <a:rPr lang="en-US" dirty="0" smtClean="0">
                <a:latin typeface="Bookman Old Style" pitchFamily="18" charset="0"/>
              </a:rPr>
              <a:t>the second </a:t>
            </a:r>
            <a:r>
              <a:rPr lang="en-US" dirty="0" smtClean="0">
                <a:latin typeface="Bookman Old Style" pitchFamily="18" charset="0"/>
              </a:rPr>
              <a:t>branch of the Civil War </a:t>
            </a:r>
            <a:r>
              <a:rPr lang="en-US" dirty="0" smtClean="0">
                <a:latin typeface="Bookman Old Style" pitchFamily="18" charset="0"/>
              </a:rPr>
              <a:t>military- </a:t>
            </a:r>
            <a:r>
              <a:rPr lang="en-US" dirty="0" smtClean="0">
                <a:latin typeface="Bookman Old Style" pitchFamily="18" charset="0"/>
              </a:rPr>
              <a:t>the </a:t>
            </a:r>
            <a:r>
              <a:rPr lang="en-US" dirty="0" smtClean="0">
                <a:latin typeface="Bookman Old Style" pitchFamily="18" charset="0"/>
              </a:rPr>
              <a:t>Artillery</a:t>
            </a:r>
            <a:r>
              <a:rPr lang="en-US" dirty="0" smtClean="0">
                <a:latin typeface="Bookman Old Style" pitchFamily="18" charset="0"/>
              </a:rPr>
              <a:t>.  Here a gun crew slogs forward through mud and through direct fire to position their cannon to support the infantry. </a:t>
            </a:r>
            <a:endParaRPr lang="en-US" dirty="0">
              <a:latin typeface="Bookman Old Style" pitchFamily="18" charset="0"/>
            </a:endParaRPr>
          </a:p>
        </p:txBody>
      </p:sp>
      <p:sp>
        <p:nvSpPr>
          <p:cNvPr id="6" name="TextBox 5"/>
          <p:cNvSpPr txBox="1"/>
          <p:nvPr/>
        </p:nvSpPr>
        <p:spPr>
          <a:xfrm>
            <a:off x="1676400" y="5380672"/>
            <a:ext cx="7467600" cy="1477328"/>
          </a:xfrm>
          <a:prstGeom prst="rect">
            <a:avLst/>
          </a:prstGeom>
          <a:noFill/>
        </p:spPr>
        <p:txBody>
          <a:bodyPr wrap="square" rtlCol="0">
            <a:spAutoFit/>
          </a:bodyPr>
          <a:lstStyle/>
          <a:p>
            <a:r>
              <a:rPr lang="en-US" i="1" dirty="0" smtClean="0">
                <a:solidFill>
                  <a:schemeClr val="bg1"/>
                </a:solidFill>
                <a:latin typeface="Bookman Old Style" pitchFamily="18" charset="0"/>
              </a:rPr>
              <a:t>I stepped up onto the wall to take </a:t>
            </a:r>
            <a:r>
              <a:rPr lang="en-US" i="1" dirty="0" smtClean="0">
                <a:solidFill>
                  <a:schemeClr val="bg1"/>
                </a:solidFill>
                <a:latin typeface="Bookman Old Style" pitchFamily="18" charset="0"/>
              </a:rPr>
              <a:t>close-up </a:t>
            </a:r>
            <a:r>
              <a:rPr lang="en-US" i="1" dirty="0" smtClean="0">
                <a:solidFill>
                  <a:schemeClr val="bg1"/>
                </a:solidFill>
                <a:latin typeface="Bookman Old Style" pitchFamily="18" charset="0"/>
              </a:rPr>
              <a:t>photos and was directed off by a police officer.  Group photos of a scout troop were being taken on the monument steps, and the Scoutmaster followed up with a talk about </a:t>
            </a:r>
            <a:r>
              <a:rPr lang="en-US" i="1" dirty="0" smtClean="0">
                <a:solidFill>
                  <a:schemeClr val="bg1"/>
                </a:solidFill>
                <a:latin typeface="Bookman Old Style" pitchFamily="18" charset="0"/>
              </a:rPr>
              <a:t>Grant</a:t>
            </a:r>
            <a:r>
              <a:rPr lang="en-US" i="1" dirty="0" smtClean="0">
                <a:solidFill>
                  <a:schemeClr val="bg1"/>
                </a:solidFill>
                <a:latin typeface="Bookman Old Style" pitchFamily="18" charset="0"/>
              </a:rPr>
              <a:t>.  Otherwise the only people who seemed to take an interest in these statues were foreigners.</a:t>
            </a:r>
            <a:endParaRPr lang="en-US" i="1" dirty="0">
              <a:solidFill>
                <a:schemeClr val="bg1"/>
              </a:solidFill>
              <a:latin typeface="Bookman Old Style"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ntietamDC_153.JPG"/>
          <p:cNvPicPr>
            <a:picLocks noChangeAspect="1"/>
          </p:cNvPicPr>
          <p:nvPr/>
        </p:nvPicPr>
        <p:blipFill>
          <a:blip r:embed="rId3" cstate="print"/>
          <a:stretch>
            <a:fillRect/>
          </a:stretch>
        </p:blipFill>
        <p:spPr>
          <a:xfrm>
            <a:off x="0" y="784746"/>
            <a:ext cx="9144000" cy="6073254"/>
          </a:xfrm>
          <a:prstGeom prst="rect">
            <a:avLst/>
          </a:prstGeom>
        </p:spPr>
      </p:pic>
      <p:sp>
        <p:nvSpPr>
          <p:cNvPr id="3" name="TextBox 2"/>
          <p:cNvSpPr txBox="1"/>
          <p:nvPr/>
        </p:nvSpPr>
        <p:spPr>
          <a:xfrm>
            <a:off x="3200400" y="228600"/>
            <a:ext cx="5715000" cy="1754326"/>
          </a:xfrm>
          <a:prstGeom prst="rect">
            <a:avLst/>
          </a:prstGeom>
          <a:solidFill>
            <a:schemeClr val="bg1"/>
          </a:solidFill>
        </p:spPr>
        <p:txBody>
          <a:bodyPr wrap="square" rtlCol="0">
            <a:spAutoFit/>
          </a:bodyPr>
          <a:lstStyle/>
          <a:p>
            <a:r>
              <a:rPr lang="en-US" dirty="0" smtClean="0">
                <a:latin typeface="Bookman Old Style" pitchFamily="18" charset="0"/>
              </a:rPr>
              <a:t>I saw a band of brothers in these statues.  Clearly the sculptor had military experience. </a:t>
            </a:r>
            <a:r>
              <a:rPr lang="en-US" b="1" dirty="0" smtClean="0">
                <a:latin typeface="Bookman Old Style" pitchFamily="18" charset="0"/>
              </a:rPr>
              <a:t>These men fought for each other even more than they fought for their country.  </a:t>
            </a:r>
            <a:r>
              <a:rPr lang="en-US" dirty="0" smtClean="0">
                <a:latin typeface="Bookman Old Style" pitchFamily="18" charset="0"/>
              </a:rPr>
              <a:t>Here the veteran keeps an eye out for a rookie as they ride the ammunition wagon ahead of the cannon.</a:t>
            </a:r>
            <a:endParaRPr lang="en-US" dirty="0">
              <a:latin typeface="Bookman Old Style"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152</TotalTime>
  <Words>2214</Words>
  <Application>Microsoft Office PowerPoint</Application>
  <PresentationFormat>On-screen Show (4:3)</PresentationFormat>
  <Paragraphs>59</Paragraphs>
  <Slides>17</Slides>
  <Notes>16</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D.C. Close Up Project Sample</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D.C. Close Up Project Sample</dc:title>
  <dc:creator>Paul</dc:creator>
  <cp:lastModifiedBy>Paul</cp:lastModifiedBy>
  <cp:revision>21</cp:revision>
  <dcterms:created xsi:type="dcterms:W3CDTF">2010-09-24T02:03:44Z</dcterms:created>
  <dcterms:modified xsi:type="dcterms:W3CDTF">2010-10-08T02:39:46Z</dcterms:modified>
</cp:coreProperties>
</file>